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64" r:id="rId2"/>
    <p:sldId id="265" r:id="rId3"/>
    <p:sldId id="259" r:id="rId4"/>
    <p:sldId id="261" r:id="rId5"/>
    <p:sldId id="258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3"/>
  </p:normalViewPr>
  <p:slideViewPr>
    <p:cSldViewPr snapToGrid="0" snapToObjects="1">
      <p:cViewPr>
        <p:scale>
          <a:sx n="105" d="100"/>
          <a:sy n="105" d="100"/>
        </p:scale>
        <p:origin x="840" y="4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E2B203-909E-5E4C-B259-E9C258C4CD6F}" type="datetimeFigureOut">
              <a:rPr lang="en-IE" smtClean="0"/>
              <a:t>13/07/2019</a:t>
            </a:fld>
            <a:endParaRPr lang="en-I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23EEDB-0A23-0144-94FB-2A2A5A4B8FEE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359437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459A06-F7C3-B841-955D-1780D79DB8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5CBB31ED-A93B-C045-926C-D285EEF128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F5EF612-31F4-5740-B31A-8EBC08C0B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1240F3FC-2241-4F4E-9501-26A9B278D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2812881-923D-3F4F-AAA8-00DEAF724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504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40C0B90-920A-9B44-86D7-D13F930CC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FF55D27-69B3-1D4C-BDA4-09FEC6D41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ECC1D6C-109C-774E-B76E-C51B284D9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E77C4BA-E9A8-A440-BBAB-5C09B3262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4365E16-7F0A-504E-BFD8-6CC99DB93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447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84C7A74-8F7B-C94A-9E4D-39CB8C8094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D0927EC-9E68-3443-AF2E-DE7522D87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1BD58A9-309F-FF49-B3FC-87740EDE2F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A2382A6F-D340-9447-90DA-A1E9FB815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D396E54-4643-C046-86C7-BFC90490B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053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525C61-6BFF-2747-AE71-F168948C7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87EDA29-4F92-8749-A481-0C19A3AAE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3249F3B-4000-9544-8B4B-294DA07842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0CC18B-95BC-7A4A-A45D-D133736C2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AAEECB1-CCE0-7547-91B7-A3B38AB27F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32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7CC334A-985E-4444-BA09-2A9F20D854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743FC68-E372-7648-8B18-5736FF89FD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9883CC0-6B9B-6D43-8562-D86ACA592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013C76D-EF7E-BE40-83A2-79A6B599C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ABF97EE-E2AE-C84C-A045-F742068FA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9322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B1B7791-F353-B341-80E2-F8BEB506F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53291DE-B33E-9442-9B82-73701D99BA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F2BA6B2F-B0F1-E143-ADA7-451D8A578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A86FA4C-2370-C743-AE55-2A629BD4A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3758CA9A-7B49-2B4A-824F-83101CD9A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63E2326-9323-B840-BFA7-3CD7E923B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559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99F313-B1D3-E144-93AE-2FB9ECBF3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64CB866-BA6F-7246-8F6F-B58B4B2C31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0A347EE-B2B8-7B41-84FA-575E0A1336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0F2820B-0A23-1E44-B831-4A3ABABE9F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98D6104-C5B5-2C45-BA38-D6DE7C0E6B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52ECFDDD-06D1-F34A-8BE5-6136DB558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0ECFD5E-19DB-B645-A4BE-89368D8FAD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5963263E-E4D0-8247-95AF-DFCF9FDAE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2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781DF8-20CC-DD45-9445-27C3A617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870410AD-FBFF-4748-98CC-06E6EFC89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8119BDE3-2FD4-D743-A27D-6601D3FD3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E7D9605-3E7F-7449-BACB-1A56DF9A0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671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072B4759-2550-B34C-B1DF-D169666A3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70FF949-F6BD-7C42-BEBC-08D7F875E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2E97686-FCF5-A549-8D17-A6ED6CDC1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258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F4D3AD4-0D70-4E45-A5EB-7F987FACB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6199992-2CEE-184D-9244-1BA4DB321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D13C225-9270-4148-8528-3FCBF386A8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7AF73FA-354A-D84A-AE25-495F2360D8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6B021C4B-BE11-4A49-B50B-AD53E73A3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79BAD8D-70A7-7345-96AF-2AE0BB551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481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3711DF-2EFD-D142-8D31-D88F2062C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F4EE31D2-CBB5-CB49-81DA-DA89CF3BA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93D4161-0639-8A47-BD82-6F6768B0F7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94C837F-642D-5543-9C4C-BF1328855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6DE4BEB-17FD-B348-905A-43179ECB0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8A41AA8-E1F6-9945-8031-DECD33D9A3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40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4A3EAB15-0230-2348-BC1E-8EB96D01A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3F85F03-4F22-A841-9F4D-8B9FF3E8A8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4587576-BC01-8045-9984-3D10D82D97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15F5D-0669-A74C-8560-3E8A1ABF2BAD}" type="datetimeFigureOut">
              <a:rPr lang="en-US" smtClean="0"/>
              <a:t>7/13/19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43EA29-650C-F541-94F8-38B9DCBE1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EAA7F2F-503E-CE47-B9F4-96559D3BDE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B1CE77-BCE3-EB41-B1DA-2C1F05D6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565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Relationship Id="rId3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1171163" y="405993"/>
            <a:ext cx="9144000" cy="1162490"/>
          </a:xfrm>
          <a:prstGeom prst="rect">
            <a:avLst/>
          </a:prstGeom>
          <a:solidFill>
            <a:schemeClr val="bg2"/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E" sz="6000" dirty="0" smtClean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Orla McKiernan</a:t>
            </a:r>
            <a:endParaRPr lang="en-IE" sz="6000" dirty="0">
              <a:solidFill>
                <a:schemeClr val="tx2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313319" y="3643100"/>
            <a:ext cx="8855438" cy="2554545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pPr algn="ctr"/>
            <a:r>
              <a:rPr lang="en-IE" sz="4000" dirty="0">
                <a:solidFill>
                  <a:schemeClr val="tx2"/>
                </a:solidFill>
              </a:rPr>
              <a:t>Analyst </a:t>
            </a:r>
            <a:r>
              <a:rPr lang="en-IE" sz="4000" dirty="0" smtClean="0">
                <a:solidFill>
                  <a:schemeClr val="tx2"/>
                </a:solidFill>
              </a:rPr>
              <a:t>Application</a:t>
            </a:r>
          </a:p>
          <a:p>
            <a:pPr algn="ctr"/>
            <a:r>
              <a:rPr lang="en-IE" sz="4000" dirty="0" smtClean="0">
                <a:solidFill>
                  <a:schemeClr val="tx2"/>
                </a:solidFill>
              </a:rPr>
              <a:t> </a:t>
            </a:r>
            <a:r>
              <a:rPr lang="en-IE" sz="4000" dirty="0">
                <a:solidFill>
                  <a:schemeClr val="tx2"/>
                </a:solidFill>
              </a:rPr>
              <a:t>Hospital </a:t>
            </a:r>
            <a:r>
              <a:rPr lang="en-IE" sz="4000" dirty="0" smtClean="0">
                <a:solidFill>
                  <a:schemeClr val="tx2"/>
                </a:solidFill>
              </a:rPr>
              <a:t>Cost Benefit Study </a:t>
            </a:r>
            <a:r>
              <a:rPr lang="en-IE" sz="4000" dirty="0">
                <a:solidFill>
                  <a:schemeClr val="tx2"/>
                </a:solidFill>
              </a:rPr>
              <a:t>Support </a:t>
            </a:r>
            <a:r>
              <a:rPr lang="en-IE" sz="4000" dirty="0" smtClean="0">
                <a:solidFill>
                  <a:schemeClr val="tx2"/>
                </a:solidFill>
              </a:rPr>
              <a:t>Deck</a:t>
            </a:r>
          </a:p>
          <a:p>
            <a:pPr algn="ctr"/>
            <a:r>
              <a:rPr lang="en-IE" sz="4000" dirty="0" smtClean="0">
                <a:solidFill>
                  <a:schemeClr val="tx2"/>
                </a:solidFill>
              </a:rPr>
              <a:t>Name_1 | Name_2</a:t>
            </a:r>
          </a:p>
          <a:p>
            <a:pPr algn="ctr"/>
            <a:r>
              <a:rPr lang="en-IE" sz="4000" dirty="0" smtClean="0">
                <a:solidFill>
                  <a:schemeClr val="tx2"/>
                </a:solidFill>
              </a:rPr>
              <a:t>Xx/07/2019</a:t>
            </a:r>
            <a:endParaRPr lang="en-IE" sz="4000" dirty="0">
              <a:solidFill>
                <a:schemeClr val="tx2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3064" y="5879096"/>
            <a:ext cx="1698936" cy="97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456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4EAA2-7ECB-4246-8AD1-337075D6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88624"/>
            <a:ext cx="10515600" cy="1547813"/>
          </a:xfrm>
          <a:solidFill>
            <a:schemeClr val="bg2"/>
          </a:solidFill>
        </p:spPr>
        <p:txBody>
          <a:bodyPr>
            <a:noAutofit/>
          </a:bodyPr>
          <a:lstStyle/>
          <a:p>
            <a:r>
              <a:rPr lang="en-US" sz="3200" dirty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B</a:t>
            </a:r>
            <a:r>
              <a:rPr lang="en-US" sz="3200" dirty="0" smtClean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oth </a:t>
            </a:r>
            <a:r>
              <a:rPr lang="en-US" sz="3200" dirty="0">
                <a:solidFill>
                  <a:schemeClr val="accent4"/>
                </a:solidFill>
                <a:latin typeface="Al Bayan Plain" charset="-78"/>
                <a:ea typeface="Al Bayan Plain" charset="-78"/>
                <a:cs typeface="Al Bayan Plain" charset="-78"/>
              </a:rPr>
              <a:t>economic </a:t>
            </a:r>
            <a:r>
              <a:rPr lang="en-US" sz="3200" dirty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and </a:t>
            </a:r>
            <a:r>
              <a:rPr lang="en-US" sz="3200" dirty="0" smtClean="0">
                <a:solidFill>
                  <a:schemeClr val="accent4"/>
                </a:solidFill>
                <a:latin typeface="Al Bayan Plain" charset="-78"/>
                <a:ea typeface="Al Bayan Plain" charset="-78"/>
                <a:cs typeface="Al Bayan Plain" charset="-78"/>
              </a:rPr>
              <a:t>non-economic</a:t>
            </a:r>
            <a:r>
              <a:rPr lang="en-US" sz="3200" b="1" dirty="0" smtClean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 </a:t>
            </a:r>
            <a:r>
              <a:rPr lang="en-US" sz="3200" dirty="0" smtClean="0">
                <a:solidFill>
                  <a:schemeClr val="tx2"/>
                </a:solidFill>
                <a:latin typeface="Al Bayan Plain" charset="-78"/>
                <a:ea typeface="Al Bayan Plain" charset="-78"/>
                <a:cs typeface="Al Bayan Plain" charset="-78"/>
              </a:rPr>
              <a:t>factors will need to be considered</a:t>
            </a:r>
            <a:endParaRPr lang="en-US" sz="3200" dirty="0">
              <a:solidFill>
                <a:schemeClr val="tx2"/>
              </a:solidFill>
              <a:latin typeface="Al Bayan Plain" charset="-78"/>
              <a:ea typeface="Al Bayan Plain" charset="-78"/>
              <a:cs typeface="Al Bayan Plain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130814-14AF-EC44-A7C9-772C2E35D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2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>
                <a:solidFill>
                  <a:schemeClr val="accent4"/>
                </a:solidFill>
              </a:rPr>
              <a:t>Economic</a:t>
            </a:r>
            <a:endParaRPr lang="en-US" dirty="0">
              <a:solidFill>
                <a:schemeClr val="accent4"/>
              </a:solidFill>
            </a:endParaRPr>
          </a:p>
          <a:p>
            <a:pPr marL="0" indent="0">
              <a:buNone/>
            </a:pPr>
            <a:r>
              <a:rPr lang="en-US" dirty="0"/>
              <a:t>Expenditure </a:t>
            </a:r>
          </a:p>
          <a:p>
            <a:pPr marL="0" indent="0">
              <a:buNone/>
            </a:pPr>
            <a:r>
              <a:rPr lang="en-US" dirty="0"/>
              <a:t>Revenue </a:t>
            </a:r>
          </a:p>
          <a:p>
            <a:pPr marL="0" indent="0">
              <a:buNone/>
            </a:pPr>
            <a:r>
              <a:rPr lang="en-US" dirty="0"/>
              <a:t>Efficiency/Productivity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E9E5A22-AEDA-244B-8697-69F8BE79B2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solidFill>
            <a:schemeClr val="bg2"/>
          </a:solidFill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>
                <a:solidFill>
                  <a:schemeClr val="accent4"/>
                </a:solidFill>
              </a:rPr>
              <a:t>Non-Economic</a:t>
            </a:r>
            <a:endParaRPr lang="en-US" dirty="0">
              <a:solidFill>
                <a:schemeClr val="accent4"/>
              </a:solidFill>
            </a:endParaRPr>
          </a:p>
          <a:p>
            <a:pPr>
              <a:buFontTx/>
              <a:buChar char="-"/>
            </a:pPr>
            <a:r>
              <a:rPr lang="en-US" dirty="0" smtClean="0"/>
              <a:t>Health Outcomes</a:t>
            </a:r>
          </a:p>
          <a:p>
            <a:pPr lvl="1">
              <a:buFontTx/>
              <a:buChar char="-"/>
            </a:pPr>
            <a:r>
              <a:rPr lang="en-US" dirty="0" smtClean="0"/>
              <a:t>How to price “better” and healthier lives?</a:t>
            </a:r>
          </a:p>
          <a:p>
            <a:pPr lvl="1">
              <a:buFontTx/>
              <a:buChar char="-"/>
            </a:pPr>
            <a:endParaRPr lang="en-US" dirty="0" smtClean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 smtClean="0"/>
              <a:t>Autonomy/Control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Social Impact</a:t>
            </a:r>
          </a:p>
          <a:p>
            <a:pPr marL="0" indent="0">
              <a:buNone/>
            </a:pPr>
            <a:r>
              <a:rPr lang="en-US" dirty="0"/>
              <a:t>Integration </a:t>
            </a:r>
          </a:p>
          <a:p>
            <a:pPr marL="0" indent="0">
              <a:buNone/>
            </a:pPr>
            <a:r>
              <a:rPr lang="en-US" dirty="0"/>
              <a:t>Externalities ? (environmental, traffic, transport, effect on local businesses, jobs, public goods </a:t>
            </a:r>
            <a:r>
              <a:rPr lang="en-US" dirty="0" err="1"/>
              <a:t>mrket</a:t>
            </a:r>
            <a:r>
              <a:rPr lang="en-US" dirty="0"/>
              <a:t> failure?)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5187" y="1636437"/>
            <a:ext cx="1356710" cy="135671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100" y="2033752"/>
            <a:ext cx="1193800" cy="1193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25724" y="1905109"/>
            <a:ext cx="1523891" cy="152389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3064" y="5879096"/>
            <a:ext cx="1698936" cy="97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33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F4EE00ED-18BC-3844-8F8D-BB2D1FAF1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89376"/>
            <a:ext cx="10515600" cy="1009651"/>
          </a:xfrm>
          <a:solidFill>
            <a:schemeClr val="bg2"/>
          </a:solidFill>
        </p:spPr>
        <p:txBody>
          <a:bodyPr/>
          <a:lstStyle/>
          <a:p>
            <a:pPr algn="ctr"/>
            <a:r>
              <a:rPr lang="en-US" b="1" dirty="0"/>
              <a:t>Cost Benefit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FBE20FF-6C56-064E-8CBD-AD628A8950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5572" y="1353207"/>
            <a:ext cx="5181600" cy="5032375"/>
          </a:xfrm>
          <a:solidFill>
            <a:schemeClr val="bg2"/>
          </a:solidFill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Public Hospital</a:t>
            </a:r>
          </a:p>
          <a:p>
            <a:pPr marL="0" indent="0">
              <a:buNone/>
            </a:pPr>
            <a:r>
              <a:rPr lang="en-US" sz="2000" b="1" dirty="0" smtClean="0"/>
              <a:t>Social Benefit:</a:t>
            </a:r>
          </a:p>
          <a:p>
            <a:pPr marL="0" indent="0">
              <a:buNone/>
            </a:pPr>
            <a:r>
              <a:rPr lang="en-US" sz="1600" dirty="0" smtClean="0"/>
              <a:t>Free </a:t>
            </a:r>
            <a:r>
              <a:rPr lang="en-US" sz="1600" dirty="0"/>
              <a:t>public access targets those who need it most the ability to benefit from it </a:t>
            </a:r>
            <a:endParaRPr lang="en-US" sz="1600" dirty="0" smtClean="0"/>
          </a:p>
          <a:p>
            <a:pPr marL="457200" lvl="1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 smtClean="0"/>
              <a:t>Integration:</a:t>
            </a:r>
          </a:p>
          <a:p>
            <a:pPr marL="0" indent="0">
              <a:buNone/>
            </a:pPr>
            <a:r>
              <a:rPr lang="en-US" sz="1600" dirty="0" smtClean="0"/>
              <a:t>Other </a:t>
            </a:r>
            <a:r>
              <a:rPr lang="en-US" sz="1600" dirty="0"/>
              <a:t>public health care facilities would act as a  compliment creating multidisciplinary care</a:t>
            </a:r>
            <a:endParaRPr lang="en-US" sz="2000" dirty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b="1" dirty="0" smtClean="0"/>
              <a:t>Governance:</a:t>
            </a:r>
            <a:endParaRPr lang="en-US" sz="2000" b="1" dirty="0"/>
          </a:p>
          <a:p>
            <a:pPr marL="0" indent="0">
              <a:buNone/>
            </a:pPr>
            <a:r>
              <a:rPr lang="en-US" sz="1600" dirty="0" smtClean="0"/>
              <a:t>Remaining </a:t>
            </a:r>
            <a:r>
              <a:rPr lang="en-US" sz="1600" dirty="0"/>
              <a:t>in control allows the hospital to be dynamic as demographics change</a:t>
            </a:r>
          </a:p>
          <a:p>
            <a:pPr marL="457200" lvl="1" indent="0">
              <a:buNone/>
            </a:pP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TOTAL </a:t>
            </a:r>
            <a:r>
              <a:rPr lang="en-US" b="1" dirty="0"/>
              <a:t>BENEFITS       </a:t>
            </a:r>
            <a:r>
              <a:rPr lang="en-US" b="1" dirty="0" smtClean="0"/>
              <a:t>TOTAL </a:t>
            </a:r>
            <a:r>
              <a:rPr lang="en-US" b="1" dirty="0"/>
              <a:t>COSTS</a:t>
            </a:r>
            <a:endParaRPr lang="en-US" b="1" dirty="0"/>
          </a:p>
          <a:p>
            <a:pPr marL="45720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000" dirty="0"/>
              <a:t>Expenditure:</a:t>
            </a:r>
          </a:p>
          <a:p>
            <a:pPr marL="457200" lvl="1" indent="0">
              <a:buNone/>
            </a:pPr>
            <a:r>
              <a:rPr lang="en-US" sz="1600" dirty="0"/>
              <a:t>Building, maintaining, staffing and equipment would be a large and ongoing expenditure contributing to the fiscal deficit </a:t>
            </a:r>
          </a:p>
          <a:p>
            <a:endParaRPr lang="en-US" sz="2400" b="1" dirty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031E43D-3A1C-E643-B49F-6BB173F29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353207"/>
            <a:ext cx="5181600" cy="5032375"/>
          </a:xfrm>
          <a:solidFill>
            <a:schemeClr val="bg2"/>
          </a:solidFill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US" dirty="0"/>
              <a:t>Private </a:t>
            </a:r>
            <a:r>
              <a:rPr lang="en-US" dirty="0" smtClean="0"/>
              <a:t>Hospital</a:t>
            </a:r>
            <a:endParaRPr lang="en-US" b="1" dirty="0"/>
          </a:p>
          <a:p>
            <a:pPr marL="0" indent="0">
              <a:buNone/>
            </a:pPr>
            <a:r>
              <a:rPr lang="en-US" sz="2000" b="1" dirty="0"/>
              <a:t>Revenue</a:t>
            </a:r>
            <a:r>
              <a:rPr lang="en-US" sz="2000" dirty="0"/>
              <a:t>:</a:t>
            </a:r>
          </a:p>
          <a:p>
            <a:pPr marL="457200" lvl="1" indent="0">
              <a:buNone/>
            </a:pPr>
            <a:r>
              <a:rPr lang="en-US" sz="1600" dirty="0"/>
              <a:t>Gains from tax revenue generate from hospital profits could help offset the initial cost of building </a:t>
            </a:r>
            <a:endParaRPr lang="en-US" sz="1600" dirty="0" smtClean="0"/>
          </a:p>
          <a:p>
            <a:pPr marL="457200" lvl="1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b="1" dirty="0"/>
              <a:t>Efficiency</a:t>
            </a:r>
            <a:r>
              <a:rPr lang="en-US" sz="2000" dirty="0"/>
              <a:t>:</a:t>
            </a:r>
          </a:p>
          <a:p>
            <a:pPr marL="457200" lvl="1" indent="0">
              <a:buNone/>
            </a:pPr>
            <a:r>
              <a:rPr lang="en-US" sz="1600" dirty="0"/>
              <a:t>Productivity of the private sector as a result of higher salaries and incentives results in the hospital running more efficiently in terms of waiting times and resources  </a:t>
            </a:r>
            <a:endParaRPr lang="en-US" sz="1600" dirty="0" smtClean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000" b="1" dirty="0"/>
              <a:t>Access</a:t>
            </a:r>
            <a:r>
              <a:rPr lang="en-US" sz="2000" dirty="0"/>
              <a:t>:</a:t>
            </a:r>
          </a:p>
          <a:p>
            <a:pPr marL="457200" lvl="1" indent="0">
              <a:buNone/>
            </a:pPr>
            <a:r>
              <a:rPr lang="en-US" sz="1600" dirty="0"/>
              <a:t>Additional public access is not required to be provided such as new public transport routes or roads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endParaRPr lang="en-US" b="1" dirty="0" smtClean="0"/>
          </a:p>
          <a:p>
            <a:pPr marL="457200" lvl="1" indent="0">
              <a:buNone/>
            </a:pPr>
            <a:r>
              <a:rPr lang="en-US" b="1" dirty="0" smtClean="0"/>
              <a:t>   TOTAL BENEFITS           TOTAL COSTS</a:t>
            </a:r>
            <a:endParaRPr lang="en-US" b="1" dirty="0"/>
          </a:p>
          <a:p>
            <a:pPr marL="457200" lvl="1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sz="2000" dirty="0" smtClean="0"/>
              <a:t>Social </a:t>
            </a:r>
            <a:r>
              <a:rPr lang="en-US" sz="2000" dirty="0"/>
              <a:t>Cost:</a:t>
            </a:r>
          </a:p>
          <a:p>
            <a:pPr marL="457200" lvl="1" indent="0">
              <a:buNone/>
            </a:pPr>
            <a:r>
              <a:rPr lang="en-US" sz="1600" dirty="0"/>
              <a:t>The burden of the cost falls on those with lower incomes 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1217120" y="2317479"/>
            <a:ext cx="3946635" cy="3020746"/>
            <a:chOff x="1187669" y="2269016"/>
            <a:chExt cx="3946635" cy="3020746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805824" y="2269016"/>
              <a:ext cx="694558" cy="694558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817429" y="3431080"/>
              <a:ext cx="694558" cy="694558"/>
            </a:xfrm>
            <a:prstGeom prst="rect">
              <a:avLst/>
            </a:prstGeom>
          </p:spPr>
        </p:pic>
        <p:cxnSp>
          <p:nvCxnSpPr>
            <p:cNvPr id="9" name="Straight Connector 8"/>
            <p:cNvCxnSpPr/>
            <p:nvPr/>
          </p:nvCxnSpPr>
          <p:spPr>
            <a:xfrm flipV="1">
              <a:off x="2903044" y="4572000"/>
              <a:ext cx="523328" cy="60960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1187669" y="4445876"/>
              <a:ext cx="3946635" cy="843886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</p:grp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7432" y="76717"/>
            <a:ext cx="1256370" cy="1256370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6789683" y="2317479"/>
            <a:ext cx="3946635" cy="3020746"/>
            <a:chOff x="1187669" y="2269016"/>
            <a:chExt cx="3946635" cy="3020746"/>
          </a:xfrm>
        </p:grpSpPr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805824" y="2269016"/>
              <a:ext cx="694558" cy="694558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2">
              <a:duotone>
                <a:schemeClr val="accent4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2817429" y="3431080"/>
              <a:ext cx="694558" cy="694558"/>
            </a:xfrm>
            <a:prstGeom prst="rect">
              <a:avLst/>
            </a:prstGeom>
          </p:spPr>
        </p:pic>
        <p:cxnSp>
          <p:nvCxnSpPr>
            <p:cNvPr id="16" name="Straight Connector 15"/>
            <p:cNvCxnSpPr/>
            <p:nvPr/>
          </p:nvCxnSpPr>
          <p:spPr>
            <a:xfrm flipV="1">
              <a:off x="2903044" y="4572000"/>
              <a:ext cx="523328" cy="609600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>
            <a:xfrm>
              <a:off x="1187669" y="4445876"/>
              <a:ext cx="3946635" cy="843886"/>
            </a:xfrm>
            <a:prstGeom prst="rect">
              <a:avLst/>
            </a:prstGeom>
            <a:noFill/>
            <a:ln w="571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E"/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93064" y="5879096"/>
            <a:ext cx="1698936" cy="970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64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38777" b="8960"/>
          <a:stretch/>
        </p:blipFill>
        <p:spPr>
          <a:xfrm>
            <a:off x="428296" y="3218794"/>
            <a:ext cx="3470910" cy="290322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2572" y="3218794"/>
            <a:ext cx="2896577" cy="2903220"/>
          </a:xfrm>
          <a:prstGeom prst="ellipse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849821" y="420414"/>
            <a:ext cx="7315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Orla McKiernan</a:t>
            </a:r>
          </a:p>
          <a:p>
            <a:r>
              <a:rPr lang="en-IE" dirty="0" smtClean="0"/>
              <a:t>TCD, BESS | II.I</a:t>
            </a:r>
          </a:p>
          <a:p>
            <a:r>
              <a:rPr lang="en-IE" dirty="0" smtClean="0"/>
              <a:t>Other shite details</a:t>
            </a:r>
            <a:r>
              <a:rPr lang="mr-IN" dirty="0" smtClean="0"/>
              <a:t>…</a:t>
            </a:r>
            <a:r>
              <a:rPr lang="en-IE" dirty="0" smtClean="0"/>
              <a:t>?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03906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4EAA2-7ECB-4246-8AD1-337075D65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277811"/>
            <a:ext cx="10515600" cy="1547813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/>
            </a:r>
            <a:br>
              <a:rPr lang="en-US" b="1" dirty="0"/>
            </a:br>
            <a:r>
              <a:rPr lang="en-US" b="1" dirty="0"/>
              <a:t>Evaluation Framework </a:t>
            </a:r>
            <a:br>
              <a:rPr lang="en-US" b="1" dirty="0"/>
            </a:br>
            <a:r>
              <a:rPr lang="en-US" sz="2200" dirty="0"/>
              <a:t>Evaluating the construction of a public and private hospital by quantifying the costs and benefits under the following criteria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E130814-14AF-EC44-A7C9-772C2E35D28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/>
              <a:t>Economic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Expenditure </a:t>
            </a:r>
          </a:p>
          <a:p>
            <a:pPr marL="0" indent="0">
              <a:buNone/>
            </a:pPr>
            <a:r>
              <a:rPr lang="en-US" dirty="0"/>
              <a:t>Revenue </a:t>
            </a:r>
          </a:p>
          <a:p>
            <a:pPr marL="0" indent="0">
              <a:buNone/>
            </a:pPr>
            <a:r>
              <a:rPr lang="en-US" dirty="0"/>
              <a:t>Efficiency/Productivity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E9E5A22-AEDA-244B-8697-69F8BE79B2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b="1" dirty="0" smtClean="0"/>
              <a:t>Non-Economic</a:t>
            </a: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Health Outcomes</a:t>
            </a:r>
          </a:p>
          <a:p>
            <a:pPr lvl="1">
              <a:buFontTx/>
              <a:buChar char="-"/>
            </a:pPr>
            <a:r>
              <a:rPr lang="en-US" dirty="0" smtClean="0"/>
              <a:t>How to price “better” and healthier lives?</a:t>
            </a:r>
          </a:p>
          <a:p>
            <a:pPr lvl="1">
              <a:buFontTx/>
              <a:buChar char="-"/>
            </a:pPr>
            <a:endParaRPr lang="en-US" dirty="0" smtClean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 smtClean="0"/>
              <a:t>Autonomy/Control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Social Impact</a:t>
            </a:r>
          </a:p>
          <a:p>
            <a:pPr marL="0" indent="0">
              <a:buNone/>
            </a:pPr>
            <a:r>
              <a:rPr lang="en-US" dirty="0"/>
              <a:t>Integration </a:t>
            </a:r>
          </a:p>
          <a:p>
            <a:pPr marL="0" indent="0">
              <a:buNone/>
            </a:pPr>
            <a:r>
              <a:rPr lang="en-US" dirty="0"/>
              <a:t>Externalities ? (environmental, traffic, transport, effect on local businesses, jobs, public goods </a:t>
            </a:r>
            <a:r>
              <a:rPr lang="en-US" dirty="0" err="1"/>
              <a:t>mrket</a:t>
            </a:r>
            <a:r>
              <a:rPr lang="en-US" dirty="0"/>
              <a:t> failure?)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603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xmlns="" id="{F4EE00ED-18BC-3844-8F8D-BB2D1FAF16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849"/>
            <a:ext cx="10515600" cy="1009651"/>
          </a:xfrm>
        </p:spPr>
        <p:txBody>
          <a:bodyPr/>
          <a:lstStyle/>
          <a:p>
            <a:pPr algn="ctr"/>
            <a:r>
              <a:rPr lang="en-US" b="1" dirty="0"/>
              <a:t>Cost Benefit Analysis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7FBE20FF-6C56-064E-8CBD-AD628A8950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1" y="1333500"/>
            <a:ext cx="5181600" cy="50323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Public Hospital</a:t>
            </a:r>
          </a:p>
          <a:p>
            <a:pPr marL="457200" lvl="1" indent="0">
              <a:buNone/>
            </a:pPr>
            <a:r>
              <a:rPr lang="en-US" b="1" dirty="0"/>
              <a:t>Benefits </a:t>
            </a:r>
          </a:p>
          <a:p>
            <a:r>
              <a:rPr lang="en-US" sz="2000" dirty="0"/>
              <a:t>Social Benefit:</a:t>
            </a:r>
          </a:p>
          <a:p>
            <a:pPr marL="457200" lvl="1" indent="0">
              <a:buNone/>
            </a:pPr>
            <a:r>
              <a:rPr lang="en-US" sz="1600" dirty="0"/>
              <a:t>Free public access targets those who need it most the ability to benefit from it </a:t>
            </a:r>
            <a:endParaRPr lang="en-US" sz="2000" dirty="0"/>
          </a:p>
          <a:p>
            <a:r>
              <a:rPr lang="en-US" sz="2000" dirty="0"/>
              <a:t>Integration:</a:t>
            </a:r>
          </a:p>
          <a:p>
            <a:pPr marL="457200" lvl="1" indent="0">
              <a:buNone/>
            </a:pPr>
            <a:r>
              <a:rPr lang="en-US" sz="1600" dirty="0"/>
              <a:t>Other public health care facilities would act as a  compliment creating multidisciplinary care</a:t>
            </a:r>
            <a:endParaRPr lang="en-US" sz="2000" dirty="0"/>
          </a:p>
          <a:p>
            <a:r>
              <a:rPr lang="en-US" sz="2000" dirty="0"/>
              <a:t>Governance:</a:t>
            </a:r>
          </a:p>
          <a:p>
            <a:pPr marL="457200" lvl="1" indent="0">
              <a:buNone/>
            </a:pPr>
            <a:r>
              <a:rPr lang="en-US" sz="1600" dirty="0"/>
              <a:t>Remaining in control allows the hospital to be dynamic as demographics change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Costs</a:t>
            </a:r>
          </a:p>
          <a:p>
            <a:r>
              <a:rPr lang="en-US" sz="2000" dirty="0"/>
              <a:t>Expenditure:</a:t>
            </a:r>
          </a:p>
          <a:p>
            <a:pPr marL="457200" lvl="1" indent="0">
              <a:buNone/>
            </a:pPr>
            <a:r>
              <a:rPr lang="en-US" sz="1600" dirty="0"/>
              <a:t>Building, maintaining, staffing and equipment would be a large and ongoing expenditure contributing to the fiscal deficit </a:t>
            </a:r>
          </a:p>
          <a:p>
            <a:endParaRPr lang="en-US" sz="2400" b="1" dirty="0"/>
          </a:p>
          <a:p>
            <a:pPr marL="457200" lvl="1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2031E43D-3A1C-E643-B49F-6BB173F29A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1" y="1333500"/>
            <a:ext cx="5181600" cy="4351338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dirty="0"/>
              <a:t>Private Hospital </a:t>
            </a:r>
          </a:p>
          <a:p>
            <a:pPr marL="457200" lvl="1" indent="0">
              <a:buNone/>
            </a:pPr>
            <a:r>
              <a:rPr lang="en-US" b="1" dirty="0"/>
              <a:t>Benefits </a:t>
            </a:r>
          </a:p>
          <a:p>
            <a:r>
              <a:rPr lang="en-US" sz="2000" dirty="0"/>
              <a:t>Revenue:</a:t>
            </a:r>
          </a:p>
          <a:p>
            <a:pPr marL="457200" lvl="1" indent="0">
              <a:buNone/>
            </a:pPr>
            <a:r>
              <a:rPr lang="en-US" sz="1600" dirty="0"/>
              <a:t>Gains from tax revenue generate from hospital profits could help offset the initial cost of building </a:t>
            </a:r>
            <a:endParaRPr lang="en-US" sz="2000" dirty="0"/>
          </a:p>
          <a:p>
            <a:r>
              <a:rPr lang="en-US" sz="2000" dirty="0"/>
              <a:t>Efficiency:</a:t>
            </a:r>
          </a:p>
          <a:p>
            <a:pPr marL="457200" lvl="1" indent="0">
              <a:buNone/>
            </a:pPr>
            <a:r>
              <a:rPr lang="en-US" sz="1600" dirty="0"/>
              <a:t>Productivity of the private sector as a result of higher salaries and incentives results in the hospital running more efficiently in terms of waiting times and resources  </a:t>
            </a:r>
          </a:p>
          <a:p>
            <a:r>
              <a:rPr lang="en-US" sz="2000" dirty="0"/>
              <a:t>Access:</a:t>
            </a:r>
          </a:p>
          <a:p>
            <a:pPr marL="457200" lvl="1" indent="0">
              <a:buNone/>
            </a:pPr>
            <a:r>
              <a:rPr lang="en-US" sz="1600" dirty="0"/>
              <a:t>Additional public access is not required to be provided such as new public transport routes or roads</a:t>
            </a:r>
          </a:p>
          <a:p>
            <a:pPr marL="457200" lvl="1" indent="0">
              <a:buNone/>
            </a:pPr>
            <a:endParaRPr lang="en-US" b="1" dirty="0"/>
          </a:p>
          <a:p>
            <a:pPr marL="457200" lvl="1" indent="0">
              <a:buNone/>
            </a:pPr>
            <a:r>
              <a:rPr lang="en-US" b="1" dirty="0"/>
              <a:t>Costs</a:t>
            </a:r>
          </a:p>
          <a:p>
            <a:r>
              <a:rPr lang="en-US" sz="2000" dirty="0"/>
              <a:t>Social Cost:</a:t>
            </a:r>
          </a:p>
          <a:p>
            <a:pPr marL="457200" lvl="1" indent="0">
              <a:buNone/>
            </a:pPr>
            <a:r>
              <a:rPr lang="en-US" sz="1600" dirty="0"/>
              <a:t>The burden of the cost falls on those with lower incomes </a:t>
            </a:r>
          </a:p>
        </p:txBody>
      </p:sp>
    </p:spTree>
    <p:extLst>
      <p:ext uri="{BB962C8B-B14F-4D97-AF65-F5344CB8AC3E}">
        <p14:creationId xmlns:p14="http://schemas.microsoft.com/office/powerpoint/2010/main" val="2716212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444</Words>
  <Application>Microsoft Macintosh PowerPoint</Application>
  <PresentationFormat>Widescreen</PresentationFormat>
  <Paragraphs>97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Al Bayan Plain</vt:lpstr>
      <vt:lpstr>Calibri</vt:lpstr>
      <vt:lpstr>Calibri Light</vt:lpstr>
      <vt:lpstr>Mangal</vt:lpstr>
      <vt:lpstr>Arial</vt:lpstr>
      <vt:lpstr>Office Theme</vt:lpstr>
      <vt:lpstr>PowerPoint Presentation</vt:lpstr>
      <vt:lpstr>Both economic and non-economic factors will need to be considered</vt:lpstr>
      <vt:lpstr>Cost Benefit Analysis</vt:lpstr>
      <vt:lpstr>PowerPoint Presentation</vt:lpstr>
      <vt:lpstr> Evaluation Framework  Evaluating the construction of a public and private hospital by quantifying the costs and benefits under the following criteria </vt:lpstr>
      <vt:lpstr>Cost Benefit Analysis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Seán McKiernan</cp:lastModifiedBy>
  <cp:revision>20</cp:revision>
  <dcterms:created xsi:type="dcterms:W3CDTF">2019-07-13T11:59:31Z</dcterms:created>
  <dcterms:modified xsi:type="dcterms:W3CDTF">2019-07-13T16:11:39Z</dcterms:modified>
</cp:coreProperties>
</file>

<file path=docProps/thumbnail.jpeg>
</file>